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71" r:id="rId4"/>
    <p:sldId id="270" r:id="rId5"/>
    <p:sldId id="259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B8AED-C8B8-7A49-801B-41384675D348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983DE-FD67-4691-9F58-D8B10378987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0310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66543-EA8B-AE4D-A7F0-8527161252D4}" type="datetime1">
              <a:rPr lang="en-US" smtClean="0"/>
              <a:t>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01DE2-AAC7-3C47-9C3E-58D562C7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59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1DE2-AAC7-3C47-9C3E-58D562C776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1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09BD-DF52-5844-8F1F-925B4DD18CA8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34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DD49-0280-8547-8731-1CC1E86DA470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213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D1B5-7574-214E-9F54-D145B513D9B6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45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2C8A-3D7B-CE4C-8C9E-DD9944F654E8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693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C7AE-ADD8-6549-A5C4-29DDB6A2059C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04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9708-4F42-5C41-9E53-BFD06A96AD17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672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D3C9-EC66-1142-AAF3-BF151A08FD97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143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3D41-EE26-1F44-B9D9-F2ED2B7D6EC4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06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2AFB-45CF-DC4D-AFB6-991C9E338DAE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293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301C-052E-0249-884D-F48DA4588E5F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205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9929-E23A-694A-B43C-A480DFACDEB0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055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892E-411F-4C43-8CAA-EE3526169414}" type="datetime1">
              <a:rPr kumimoji="1" lang="en-US" altLang="ja-JP" smtClean="0"/>
              <a:t>2/20/17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73AFC-EB25-4FB7-ACEC-331AE73ED5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12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82000" cy="1296144"/>
          </a:xfr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3600" dirty="0"/>
              <a:t/>
            </a:r>
            <a:br>
              <a:rPr lang="en-US" sz="3600" dirty="0"/>
            </a:br>
            <a:r>
              <a:rPr lang="en-US" sz="2400" b="1" dirty="0"/>
              <a:t>Session 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Feb 23 12.50 - 14.50</a:t>
            </a:r>
            <a:endParaRPr 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511480" cy="345638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altLang="ja-JP" i="1" dirty="0" smtClean="0">
                <a:solidFill>
                  <a:srgbClr val="FF0000"/>
                </a:solidFill>
              </a:rPr>
              <a:t>Nobuyasu Abe; All personal views</a:t>
            </a:r>
          </a:p>
          <a:p>
            <a:pPr marL="457200" indent="-4572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ja-JP" dirty="0" smtClean="0">
                <a:solidFill>
                  <a:srgbClr val="002060"/>
                </a:solidFill>
              </a:rPr>
              <a:t>In the first place, what’s the problem with the Japanese Pu?</a:t>
            </a:r>
          </a:p>
          <a:p>
            <a:pPr marL="457200" indent="-4572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solidFill>
                  <a:srgbClr val="002060"/>
                </a:solidFill>
              </a:rPr>
              <a:t>Do you think Japan is going to make nuclear bombs with the Pu?</a:t>
            </a:r>
          </a:p>
          <a:p>
            <a:pPr marL="457200" indent="-4572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1" lang="en-US" altLang="ja-JP" dirty="0" smtClean="0">
                <a:solidFill>
                  <a:srgbClr val="002060"/>
                </a:solidFill>
              </a:rPr>
              <a:t>Japan would have done so many decades ago if it wanted and Japan would have done so with higher-grade Pu rather than the low reactor-grade Pu.</a:t>
            </a:r>
            <a:endParaRPr kumimoji="1" lang="ja-JP" altLang="en-US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122"/>
            <a:ext cx="1529715" cy="1042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84482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Japan’s Plutonium Policy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67544" y="260648"/>
            <a:ext cx="82809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ja-JP" sz="2700" dirty="0" smtClean="0">
                <a:solidFill>
                  <a:srgbClr val="002060"/>
                </a:solidFill>
              </a:rPr>
              <a:t>Still, Japan should not be possessing so much Pu for the nuclear security (terrorist) concern. 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ja-JP" sz="2700" dirty="0" smtClean="0">
                <a:solidFill>
                  <a:srgbClr val="002060"/>
                </a:solidFill>
              </a:rPr>
              <a:t>Japan has signed up to the Hague statement committing to reduce Pu stockpile.       Watch Pu balance pronouncement, i.e. balance should be gradually reduced or at least should not be increase.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ja-JP" sz="2700" dirty="0" smtClean="0">
                <a:solidFill>
                  <a:srgbClr val="002060"/>
                </a:solidFill>
              </a:rPr>
              <a:t>Some are more concerned about the 11 ton Pu in Japan than the Pu overseas. (Proliferation concern.)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ja-JP" sz="2700" dirty="0">
                <a:solidFill>
                  <a:srgbClr val="002060"/>
                </a:solidFill>
              </a:rPr>
              <a:t>If that is the concern, Japan may ask France, UK or US to keep its Pu</a:t>
            </a:r>
            <a:r>
              <a:rPr lang="en-US" altLang="ja-JP" sz="2700" dirty="0" smtClean="0">
                <a:solidFill>
                  <a:srgbClr val="002060"/>
                </a:solidFill>
              </a:rPr>
              <a:t>.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ja-JP" sz="2700" dirty="0">
                <a:solidFill>
                  <a:srgbClr val="002060"/>
                </a:solidFill>
              </a:rPr>
              <a:t>Wherever it is, the Pu is a nuclear security risk</a:t>
            </a:r>
            <a:r>
              <a:rPr lang="en-US" altLang="ja-JP" sz="2700" dirty="0" smtClean="0">
                <a:solidFill>
                  <a:srgbClr val="002060"/>
                </a:solidFill>
              </a:rPr>
              <a:t>.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ja-JP" sz="2700" dirty="0">
                <a:solidFill>
                  <a:srgbClr val="002060"/>
                </a:solidFill>
              </a:rPr>
              <a:t>Build a Pu Fort Knox, possibly in US</a:t>
            </a:r>
            <a:r>
              <a:rPr lang="en-US" altLang="ja-JP" sz="2700" dirty="0" smtClean="0">
                <a:solidFill>
                  <a:srgbClr val="002060"/>
                </a:solidFill>
              </a:rPr>
              <a:t>.</a:t>
            </a:r>
            <a:endParaRPr lang="ja-JP" altLang="en-US" sz="3200" dirty="0">
              <a:solidFill>
                <a:srgbClr val="00206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754814"/>
            <a:ext cx="391328" cy="2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95536" y="116632"/>
            <a:ext cx="8352928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ja-JP" sz="2700" dirty="0" smtClean="0">
                <a:solidFill>
                  <a:srgbClr val="002060"/>
                </a:solidFill>
              </a:rPr>
              <a:t>Japan itself is not a concern but allowing Japan to reprocess and possess Pu makes it difficult to dissuade other countries from reprocessing and Pu possessing.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ja-JP" sz="2700" dirty="0">
                <a:solidFill>
                  <a:srgbClr val="002060"/>
                </a:solidFill>
              </a:rPr>
              <a:t>Most difficult question to refute. The Japanese experience (questionable economic viability, low immediate Pu requirement) would be a good lesson for other countries to learn from. “Don’t repeat the Japanese mistake</a:t>
            </a:r>
            <a:r>
              <a:rPr lang="en-US" altLang="ja-JP" sz="2700" dirty="0" smtClean="0">
                <a:solidFill>
                  <a:srgbClr val="00206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4192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95536" y="260648"/>
            <a:ext cx="8352928" cy="645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ja-JP" sz="2700" dirty="0">
                <a:solidFill>
                  <a:srgbClr val="002060"/>
                </a:solidFill>
              </a:rPr>
              <a:t>Current GOJ nuclear fuel cycle policy= “Stay the course except for the Monju.”=  reprocessing, MOX, vitrify &amp; put in permanent repository.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ja-JP" sz="2700" dirty="0">
                <a:solidFill>
                  <a:srgbClr val="002060"/>
                </a:solidFill>
              </a:rPr>
              <a:t>Please read between the lines. (purely, purely personal)</a:t>
            </a:r>
            <a:endParaRPr lang="ja-JP" altLang="en-US" sz="3200" dirty="0">
              <a:solidFill>
                <a:srgbClr val="002060"/>
              </a:solidFill>
            </a:endParaRP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ja-JP" sz="2700" dirty="0" smtClean="0">
                <a:solidFill>
                  <a:srgbClr val="002060"/>
                </a:solidFill>
              </a:rPr>
              <a:t>Monju </a:t>
            </a:r>
            <a:r>
              <a:rPr lang="en-US" altLang="ja-JP" sz="2700" dirty="0">
                <a:solidFill>
                  <a:srgbClr val="002060"/>
                </a:solidFill>
              </a:rPr>
              <a:t>alone was such a big painful decision. (Resistance from the nuclear village, complaints from the local governments, consequence management)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ja-JP" sz="2700" dirty="0" smtClean="0">
                <a:solidFill>
                  <a:srgbClr val="002060"/>
                </a:solidFill>
              </a:rPr>
              <a:t>Expanded </a:t>
            </a:r>
            <a:r>
              <a:rPr lang="en-US" altLang="ja-JP" sz="2700" dirty="0">
                <a:solidFill>
                  <a:srgbClr val="002060"/>
                </a:solidFill>
              </a:rPr>
              <a:t>interim storage spaces will allow a more time to decide what to do with the spent </a:t>
            </a:r>
            <a:r>
              <a:rPr lang="en-US" altLang="ja-JP" sz="2700" dirty="0" smtClean="0">
                <a:solidFill>
                  <a:srgbClr val="002060"/>
                </a:solidFill>
              </a:rPr>
              <a:t>fuel. 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ja-JP" sz="2700" dirty="0">
                <a:solidFill>
                  <a:srgbClr val="002060"/>
                </a:solidFill>
              </a:rPr>
              <a:t>Ministers decided to continue fast reactor research.         AEC; “No rush. Has to be economically viable.”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ja-JP" sz="2700" dirty="0">
              <a:solidFill>
                <a:srgbClr val="002060"/>
              </a:solidFill>
            </a:endParaRP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endParaRPr lang="en-US" altLang="ja-JP" sz="2700" dirty="0" smtClean="0">
              <a:solidFill>
                <a:srgbClr val="00206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4725144"/>
            <a:ext cx="396274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95536" y="260648"/>
            <a:ext cx="8352928" cy="364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ja-JP" sz="2700" dirty="0" smtClean="0">
                <a:solidFill>
                  <a:srgbClr val="002060"/>
                </a:solidFill>
              </a:rPr>
              <a:t>Remaining problems that need to be overcome.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ja-JP" sz="2700" dirty="0" smtClean="0">
                <a:solidFill>
                  <a:srgbClr val="002060"/>
                </a:solidFill>
              </a:rPr>
              <a:t>What to do with the spent fuel accumulating?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ja-JP" sz="2700" dirty="0" smtClean="0">
                <a:solidFill>
                  <a:srgbClr val="002060"/>
                </a:solidFill>
              </a:rPr>
              <a:t>What to do with the over 2 trillion yen sunk cost?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ja-JP" sz="2700" dirty="0" smtClean="0">
                <a:solidFill>
                  <a:srgbClr val="002060"/>
                </a:solidFill>
              </a:rPr>
              <a:t>What to do with the local governments?</a:t>
            </a:r>
          </a:p>
          <a:p>
            <a:pPr marL="457200" lvl="0" indent="-457200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ja-JP" sz="2700" dirty="0" smtClean="0">
                <a:solidFill>
                  <a:srgbClr val="002060"/>
                </a:solidFill>
              </a:rPr>
              <a:t>“We need to continue reprocessing to preserve our right gained under the U.S.-Japan bilateral 123 agreement.”</a:t>
            </a:r>
          </a:p>
        </p:txBody>
      </p:sp>
    </p:spTree>
    <p:extLst>
      <p:ext uri="{BB962C8B-B14F-4D97-AF65-F5344CB8AC3E}">
        <p14:creationId xmlns:p14="http://schemas.microsoft.com/office/powerpoint/2010/main" val="192293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7119</TotalTime>
  <Words>414</Words>
  <Application>Microsoft Macintosh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​​テーマ</vt:lpstr>
      <vt:lpstr> Session 2 Feb 23 12.50 - 14.50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the U.S.-Japan alliance can play in combatting WMD threats January 14, 2016 Nobuyasu Abe</dc:title>
  <dc:creator>Nobuyasu Abee</dc:creator>
  <cp:lastModifiedBy>Caito</cp:lastModifiedBy>
  <cp:revision>41</cp:revision>
  <cp:lastPrinted>2016-01-07T09:25:59Z</cp:lastPrinted>
  <dcterms:created xsi:type="dcterms:W3CDTF">2015-12-29T08:31:17Z</dcterms:created>
  <dcterms:modified xsi:type="dcterms:W3CDTF">2017-02-20T13:10:11Z</dcterms:modified>
</cp:coreProperties>
</file>